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62" r:id="rId5"/>
    <p:sldId id="281" r:id="rId6"/>
    <p:sldId id="332" r:id="rId7"/>
    <p:sldId id="288" r:id="rId8"/>
    <p:sldId id="277" r:id="rId9"/>
    <p:sldId id="287" r:id="rId10"/>
    <p:sldId id="333" r:id="rId11"/>
    <p:sldId id="290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5958"/>
  </p:normalViewPr>
  <p:slideViewPr>
    <p:cSldViewPr snapToGrid="0" snapToObjects="1">
      <p:cViewPr>
        <p:scale>
          <a:sx n="168" d="100"/>
          <a:sy n="168" d="100"/>
        </p:scale>
        <p:origin x="4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53D7C-285E-0145-AAC5-E7CE70BF433C}" type="datetimeFigureOut">
              <a:rPr lang="fi-FI" smtClean="0"/>
              <a:t>15.5.2024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63C4D-E367-B14C-BEAD-861728C6E9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00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Mistä lähetät laskun?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3C4D-E367-B14C-BEAD-861728C6E9A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77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1200" dirty="0">
                <a:ea typeface="Open Sans" panose="020B0606030504020204" pitchFamily="34" charset="0"/>
                <a:cs typeface="Open Sans" panose="020B0606030504020204" pitchFamily="34" charset="0"/>
              </a:rPr>
              <a:t>Miksi asiakas ostaa ylipäätään?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ea typeface="Open Sans" panose="020B0606030504020204" pitchFamily="34" charset="0"/>
                <a:cs typeface="Open Sans" panose="020B0606030504020204" pitchFamily="34" charset="0"/>
              </a:rPr>
              <a:t>Ei ole omaa tekijää, </a:t>
            </a:r>
            <a:r>
              <a:rPr lang="fi-FI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rekry</a:t>
            </a:r>
            <a:r>
              <a:rPr lang="fi-FI" sz="1200" dirty="0">
                <a:ea typeface="Open Sans" panose="020B0606030504020204" pitchFamily="34" charset="0"/>
                <a:cs typeface="Open Sans" panose="020B0606030504020204" pitchFamily="34" charset="0"/>
              </a:rPr>
              <a:t> vaikea/kallis/mahdoton/riskialtis tai ei kannata </a:t>
            </a:r>
            <a:r>
              <a:rPr lang="fi-FI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rekrytä</a:t>
            </a:r>
            <a:r>
              <a:rPr lang="fi-FI" sz="1200" dirty="0">
                <a:ea typeface="Open Sans" panose="020B0606030504020204" pitchFamily="34" charset="0"/>
                <a:cs typeface="Open Sans" panose="020B0606030504020204" pitchFamily="34" charset="0"/>
              </a:rPr>
              <a:t> väliaikaiseen tarpeeseen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ea typeface="Open Sans" panose="020B0606030504020204" pitchFamily="34" charset="0"/>
                <a:cs typeface="Open Sans" panose="020B0606030504020204" pitchFamily="34" charset="0"/>
              </a:rPr>
              <a:t>Omat tekijät eivät ehdi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ea typeface="Open Sans" panose="020B0606030504020204" pitchFamily="34" charset="0"/>
                <a:cs typeface="Open Sans" panose="020B0606030504020204" pitchFamily="34" charset="0"/>
              </a:rPr>
              <a:t>Omat tekijät eivät osaa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3C4D-E367-B14C-BEAD-861728C6E9A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99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035591-7D6D-9549-A2C4-31D08F6E80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782" y="2338153"/>
            <a:ext cx="5709634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B85F54-C1DB-FB4D-BD41-2689481381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3782" y="4725031"/>
            <a:ext cx="5709635" cy="1655762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10AF55-C0D5-1E4A-ADB6-94FC1EDF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5766B7-E8DD-C741-8FC4-7B0B0F9D6E6E}" type="datetime1">
              <a:rPr lang="fi-FI" smtClean="0"/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1BA1BD-092C-7941-B7DA-22FEE86C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www.notkiait.fi</a:t>
            </a:r>
            <a:endParaRPr lang="fi-FI" dirty="0"/>
          </a:p>
        </p:txBody>
      </p:sp>
      <p:pic>
        <p:nvPicPr>
          <p:cNvPr id="10" name="Sisällön paikkamerkki 15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2F92B9EF-451E-6341-95FC-5AF5D3A64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094434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E60BCA-C398-1444-93F1-CC7169646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0458" y="3091258"/>
            <a:ext cx="4731542" cy="37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5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98E81-16BA-3343-8BBB-512ED72D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FB425B-817B-274C-B370-E9B7F65C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3D8A91-AED6-4A40-8309-90D74084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76C05-B397-FF40-A4BF-7A0E9C930CBB}" type="datetime1">
              <a:rPr lang="fi-FI" smtClean="0"/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4B6363-8287-AC41-9E3E-A318DC85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0EA4AA-2EBA-2545-9407-F07570D9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3072C-0380-B94F-B667-4D3595CE90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66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253B3-6D24-B245-8AA1-879BD145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BE25D0-BB58-2C46-B077-01437F848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018E0C-BA3B-1D4E-AF1F-C12D0D30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12BA0D-EB77-654A-9C00-C569DC63C15B}" type="datetime1">
              <a:rPr lang="fi-FI" smtClean="0"/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B31EA5-5593-DA4B-A04C-74B97EB7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C0CC66-3A2C-154B-8841-7F7DB270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3072C-0380-B94F-B667-4D3595CE90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0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822637-798D-4D47-B528-A6C342C5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B429-5A57-8C47-8768-021BED7B51A8}" type="datetime1">
              <a:rPr lang="fi-FI" smtClean="0"/>
              <a:pPr/>
              <a:t>15.5.2024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2D4041-B8D1-6F41-95F0-4A0F0CC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www.notkiait.fi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B45246-BBB3-0842-83F1-1EC068C2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471D-04D1-7A4D-A838-C605D0CB629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FC6935AE-1CEA-A543-ACAA-6C47D55C4961}"/>
              </a:ext>
            </a:extLst>
          </p:cNvPr>
          <p:cNvSpPr/>
          <p:nvPr userDrawn="1"/>
        </p:nvSpPr>
        <p:spPr>
          <a:xfrm>
            <a:off x="0" y="0"/>
            <a:ext cx="3581400" cy="6374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9C0719-1E5B-4E43-9432-737151E2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24" y="1088607"/>
            <a:ext cx="2658626" cy="1325563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C4F93F-91BF-E047-8F20-2E75BB51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424" y="1414105"/>
            <a:ext cx="73152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305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896A07-DC36-F74E-AD83-7A02E8FC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EE0E03-AE7D-6947-9914-C23062BCB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43EEBC-0346-AC42-B781-3C961B7C5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9DFAB9-B45E-E245-893C-B0038639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06010-DA06-1D4A-8F55-25E4AE50A3BE}" type="datetime1">
              <a:rPr lang="fi-FI" smtClean="0"/>
              <a:t>15.5.2024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4CE864-DBCF-1242-B0D9-658F4B2E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96BB739-6684-C541-984A-5952632F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3072C-0380-B94F-B667-4D3595CE90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35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CB1F2C-A33A-6D4C-AD55-D9A36090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1EC1BAC-9990-264E-B8D1-F7EDE595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50D7A0-41B6-E54C-ABC4-F1FC04D1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E98F64B-12DA-374B-9686-8C2DBAEF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B754E2A-F669-044E-B703-CE1563A41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B8C4762-5036-5D4D-BB77-48953A7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1D19E4-48DB-2942-A0D4-9A7DFD79416D}" type="datetime1">
              <a:rPr lang="fi-FI" smtClean="0"/>
              <a:t>15.5.2024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5185A-0A06-B740-8BB5-F2375E1E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E7FFEC3-65D9-F84A-AA3F-EAAF152F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3072C-0380-B94F-B667-4D3595CE90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7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9B030E-7148-2148-B282-BD1D42FE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0693CC-939E-B94A-BE9C-693E248432EE}" type="datetime1">
              <a:rPr lang="fi-FI" smtClean="0"/>
              <a:pPr/>
              <a:t>15.5.2024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BB6B12A-0828-4E44-8DE7-B6F0C6FB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www.notkiait.fi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D98D35-3743-7048-A3CB-A8F04DCD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3072C-0380-B94F-B667-4D3595CE90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3F0F720-BEAD-E64F-A230-79C075D2D4B3}"/>
              </a:ext>
            </a:extLst>
          </p:cNvPr>
          <p:cNvSpPr txBox="1"/>
          <p:nvPr userDrawn="1"/>
        </p:nvSpPr>
        <p:spPr>
          <a:xfrm>
            <a:off x="1969477" y="2371411"/>
            <a:ext cx="227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”tekstiä”</a:t>
            </a:r>
          </a:p>
        </p:txBody>
      </p:sp>
    </p:spTree>
    <p:extLst>
      <p:ext uri="{BB962C8B-B14F-4D97-AF65-F5344CB8AC3E}">
        <p14:creationId xmlns:p14="http://schemas.microsoft.com/office/powerpoint/2010/main" val="11957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105EAB-79A9-7B4E-A1B3-A2BD33CD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0493E-8F3B-4441-9804-B4FA90F7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1052D6-714E-724D-BEA1-572A67E98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5E5FFEF-37CD-D74D-AE52-24F11C93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633AF-39DA-B440-99D3-B47E710A86B5}" type="datetime1">
              <a:rPr lang="fi-FI" smtClean="0"/>
              <a:t>15.5.2024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684F5B-8C1B-1144-AE20-C8548090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717D8C-F9EB-5242-98CC-7065136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3072C-0380-B94F-B667-4D3595CE90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23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0EE578-63F1-EB4D-829B-B96E8262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7006800-5336-4647-971D-301EAE0B9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BA49C1-B956-DE46-9D53-F0450E8C7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E745F5-5F4A-DF45-9061-14141CC8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420EC-B30D-514F-B08D-9435A9BBD24A}" type="datetime1">
              <a:rPr lang="fi-FI" smtClean="0"/>
              <a:t>15.5.2024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87A6AB-0489-A540-90DB-2F911E98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F2EAD5-D3A5-364E-939B-04E0FEA9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B3072C-0380-B94F-B667-4D3595CE90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63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31D209C2-B36D-AE44-8BC4-06A2E9A746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0999694" cy="50165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7115A1E-99DA-8745-AB81-F7E50AFF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913C8E-294C-0C43-BA52-0132B2C0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007E2-2A69-EE4C-8BCD-BFDFFE28E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4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F2BB429-5A57-8C47-8768-021BED7B51A8}" type="datetime1">
              <a:rPr lang="fi-FI" smtClean="0"/>
              <a:pPr/>
              <a:t>15.5.2024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16873C0-E199-2A44-91F3-ED27DC7B6FA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17371" y="185738"/>
            <a:ext cx="1242550" cy="698180"/>
          </a:xfrm>
          <a:prstGeom prst="rect">
            <a:avLst/>
          </a:prstGeom>
        </p:spPr>
      </p:pic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F684863A-AD8E-D540-847C-57A57330B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www.notkiait.fi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DF64AA39-40DE-8446-B1B2-B01E8366F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471D-04D1-7A4D-A838-C605D0CB62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04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reatplacetowork.fi/artikkelit/suomen-parhaat-tyopaikat-huomioivat-tyontekijakokemuksen-strategiassaan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https://www.linkedin.com/in/tiinaratto/" TargetMode="External"/><Relationship Id="rId2" Type="http://schemas.openxmlformats.org/officeDocument/2006/relationships/hyperlink" Target="https://notkiait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+358504867917" TargetMode="External"/><Relationship Id="rId11" Type="http://schemas.openxmlformats.org/officeDocument/2006/relationships/hyperlink" Target="https://www.linkedin.com/in/jarkko-rintaluoma-2662442/" TargetMode="External"/><Relationship Id="rId5" Type="http://schemas.openxmlformats.org/officeDocument/2006/relationships/hyperlink" Target="mailto:tiina.ratto@notkiait.fi" TargetMode="External"/><Relationship Id="rId10" Type="http://schemas.openxmlformats.org/officeDocument/2006/relationships/hyperlink" Target="tel:+358505292127" TargetMode="External"/><Relationship Id="rId4" Type="http://schemas.openxmlformats.org/officeDocument/2006/relationships/image" Target="../media/image12.png"/><Relationship Id="rId9" Type="http://schemas.openxmlformats.org/officeDocument/2006/relationships/hyperlink" Target="mailto:jarkko.rintaluoma@notkiait.f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54208C-89FA-D247-A1B6-2C11727AD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Notkia</a:t>
            </a:r>
            <a:r>
              <a:rPr lang="fi-FI" dirty="0"/>
              <a:t> 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C3FA79-2BAD-0649-B4F9-16BC82F8A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Yritysesittely 15.5.2024</a:t>
            </a:r>
          </a:p>
          <a:p>
            <a:r>
              <a:rPr lang="fi-FI" dirty="0"/>
              <a:t>toimitusjohtajakurssi</a:t>
            </a:r>
          </a:p>
        </p:txBody>
      </p:sp>
    </p:spTree>
    <p:extLst>
      <p:ext uri="{BB962C8B-B14F-4D97-AF65-F5344CB8AC3E}">
        <p14:creationId xmlns:p14="http://schemas.microsoft.com/office/powerpoint/2010/main" val="21271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BFFB8E-DB0A-C24E-8324-7D411DFA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Notkia</a:t>
            </a:r>
            <a:r>
              <a:rPr lang="fi-FI" dirty="0"/>
              <a:t> IT – projektit maaliin!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BB29A3-3AFC-1F4F-B968-6FEE6F39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348" y="1825625"/>
            <a:ext cx="5742451" cy="3944750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fi-FI" sz="2200" dirty="0" err="1">
                <a:solidFill>
                  <a:srgbClr val="000000"/>
                </a:solidFill>
              </a:rPr>
              <a:t>Notkia</a:t>
            </a:r>
            <a:r>
              <a:rPr lang="fi-FI" sz="2200" dirty="0">
                <a:solidFill>
                  <a:srgbClr val="000000"/>
                </a:solidFill>
              </a:rPr>
              <a:t> IT tarjoaa </a:t>
            </a:r>
            <a:r>
              <a:rPr lang="fi-FI" sz="2200" b="0" i="0" dirty="0">
                <a:solidFill>
                  <a:srgbClr val="000000"/>
                </a:solidFill>
                <a:effectLst/>
              </a:rPr>
              <a:t>osaamista IT-projektinhallintaan sekä IT-palvelunhallinnan kehittämiseen. Meillä on ammattitaitoisia, senior-tason IT-projektipäälliköitä ja ITSM/</a:t>
            </a:r>
            <a:r>
              <a:rPr lang="fi-FI" sz="2200" b="0" i="0" dirty="0" err="1">
                <a:solidFill>
                  <a:srgbClr val="000000"/>
                </a:solidFill>
                <a:effectLst/>
              </a:rPr>
              <a:t>Efecte</a:t>
            </a:r>
            <a:r>
              <a:rPr lang="fi-FI" sz="2200" b="0" i="0" dirty="0">
                <a:solidFill>
                  <a:srgbClr val="000000"/>
                </a:solidFill>
                <a:effectLst/>
              </a:rPr>
              <a:t>-osaajia. </a:t>
            </a:r>
            <a:r>
              <a:rPr lang="fi-FI" sz="2200" dirty="0">
                <a:solidFill>
                  <a:srgbClr val="000000"/>
                </a:solidFill>
              </a:rPr>
              <a:t>Keskitymme erityisesti it-projektinhallintaresurssien tarjoamiseen pidempiaikaisissa toimeksiannoissa.</a:t>
            </a:r>
            <a:endParaRPr lang="fi-FI" sz="2200" b="0" i="0" dirty="0">
              <a:solidFill>
                <a:srgbClr val="000000"/>
              </a:solidFill>
              <a:effectLst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endParaRPr lang="fi-FI" sz="2200" b="0" i="0" dirty="0">
              <a:solidFill>
                <a:srgbClr val="000000"/>
              </a:solidFill>
              <a:effectLst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fi-FI" sz="2200" b="0" i="0" dirty="0">
                <a:solidFill>
                  <a:srgbClr val="000000"/>
                </a:solidFill>
                <a:effectLst/>
              </a:rPr>
              <a:t>Meillä on vajaa 20 omaa työntekijää, jotka työskentelevät ympäri Suomen yli kymmenellä eri paikkakunnalla. Toimisto sijaitsee Tampereella. Yrityksen omaa tiimiä täydentää noin kymmenen hengen alihankkijaverkosto.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endParaRPr lang="fi-FI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fi-FI" sz="2200" dirty="0">
                <a:solidFill>
                  <a:srgbClr val="000000"/>
                </a:solidFill>
              </a:rPr>
              <a:t>Autamme kasvattamaan asiakkaidemme tietohallinnon tuomaa arvoa omalle liiketoiminnalleen. Merkittävät kehittämisaskeleet tehdään projekteissa ja hankkeissa, jotka vaativat koordinoitua johtamista. Me autamme viemään nämä projektit maaliin. </a:t>
            </a:r>
            <a:endParaRPr lang="fi-FI" sz="2400" b="0" i="0" dirty="0">
              <a:solidFill>
                <a:srgbClr val="323130"/>
              </a:solidFill>
              <a:effectLst/>
              <a:highlight>
                <a:srgbClr val="FFFFFF"/>
              </a:highlight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endParaRPr lang="fi-FI" sz="2200" dirty="0">
              <a:solidFill>
                <a:srgbClr val="000000"/>
              </a:solidFill>
            </a:endParaRPr>
          </a:p>
          <a:p>
            <a:pPr lvl="1" fontAlgn="base">
              <a:lnSpc>
                <a:spcPct val="150000"/>
              </a:lnSpc>
              <a:spcAft>
                <a:spcPts val="1200"/>
              </a:spcAft>
            </a:pPr>
            <a:endParaRPr lang="fi-FI" sz="1800" b="0" i="0" dirty="0">
              <a:solidFill>
                <a:srgbClr val="000000"/>
              </a:solidFill>
              <a:effectLst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90E15-9919-A743-981F-8063CBB1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6C05-B397-FF40-A4BF-7A0E9C930CBB}" type="datetime1">
              <a:rPr lang="fi-FI" smtClean="0"/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E420C-21E3-3949-9B52-C94EFC0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47A5D3-E991-6F49-B25C-CC09595D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072C-0380-B94F-B667-4D3595CE9006}" type="slidenum">
              <a:rPr lang="fi-FI" smtClean="0"/>
              <a:t>2</a:t>
            </a:fld>
            <a:endParaRPr lang="fi-FI"/>
          </a:p>
        </p:txBody>
      </p:sp>
      <p:pic>
        <p:nvPicPr>
          <p:cNvPr id="7" name="Kuva 6" descr="Kuva, joka sisältää kohteen vaate, henkilö, Ihmisen kasvot, hymy&#10;&#10;Kuvaus luotu automaattisesti">
            <a:extLst>
              <a:ext uri="{FF2B5EF4-FFF2-40B4-BE49-F238E27FC236}">
                <a16:creationId xmlns:a16="http://schemas.microsoft.com/office/drawing/2014/main" id="{CC5DCB30-4E24-B3F8-8C00-33E2649E5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031369"/>
            <a:ext cx="4832632" cy="32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E5396A65-B63D-ED49-A977-A537EB2C2E73}"/>
              </a:ext>
            </a:extLst>
          </p:cNvPr>
          <p:cNvSpPr txBox="1"/>
          <p:nvPr/>
        </p:nvSpPr>
        <p:spPr>
          <a:xfrm>
            <a:off x="4580992" y="1609970"/>
            <a:ext cx="6324600" cy="43177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Perustettu: 2010</a:t>
            </a:r>
          </a:p>
          <a:p>
            <a:pPr marL="285750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Henkilöstö: 19</a:t>
            </a:r>
          </a:p>
          <a:p>
            <a:pPr marL="285750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iikevaihto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2,9 M€ (5/2023)</a:t>
            </a:r>
          </a:p>
          <a:p>
            <a:pPr marL="285750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Omistus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kolmella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perustajalla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jotka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edelleen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päivittäisessä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työssä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mukana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(30%/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sekä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toimitusjohtajalla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(10%)</a:t>
            </a:r>
          </a:p>
          <a:p>
            <a:pPr marL="285750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Hallituksessa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omistajat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ulkopuolisia</a:t>
            </a:r>
            <a:endParaRPr lang="en-US" sz="4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Asiakkaina meillä on sekä julkisia organisaatioita että yksityisiä yrityksiä. Hyvin hoidetut työt poikivat uusia ja pitkät asiakassuhteet ovat meille ylpeyden aihe.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endParaRPr lang="fi-FI" sz="4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Julkiset/puolijulkiset sote-toimijat: 60%</a:t>
            </a:r>
          </a:p>
          <a:p>
            <a:pPr marL="1028700" lvl="1" indent="-5715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Yksityiset teollisuusyritykset: 10%</a:t>
            </a:r>
          </a:p>
          <a:p>
            <a:pPr marL="1028700" lvl="1" indent="-5715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Gofore</a:t>
            </a:r>
            <a:r>
              <a:rPr lang="fi-FI" sz="4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10%</a:t>
            </a:r>
          </a:p>
          <a:p>
            <a:pPr marL="1028700" lvl="1" indent="-5715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Efecte</a:t>
            </a:r>
            <a:r>
              <a:rPr lang="fi-FI" sz="4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-asiakkaat, sekä julkisia että yksityisiä: 10%</a:t>
            </a:r>
          </a:p>
          <a:p>
            <a:pPr marL="1028700" lvl="1" indent="-5715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Yksityiset sotetoimijat: 5%</a:t>
            </a:r>
          </a:p>
          <a:p>
            <a:pPr marL="1028700" lvl="1" indent="-5715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Puolustusvoimat: 5%</a:t>
            </a: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endParaRPr lang="en-US" sz="2300" dirty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en-US" sz="2300" dirty="0">
                <a:solidFill>
                  <a:srgbClr val="000000"/>
                </a:solidFill>
              </a:rPr>
              <a:t> </a:t>
            </a: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7F1A39E-D1D3-D843-94EA-29D0936D83E3}"/>
              </a:ext>
            </a:extLst>
          </p:cNvPr>
          <p:cNvSpPr/>
          <p:nvPr/>
        </p:nvSpPr>
        <p:spPr>
          <a:xfrm>
            <a:off x="241466" y="5984411"/>
            <a:ext cx="1259786" cy="70786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E59F709-03E5-EF0A-C9E0-3EC11156C796}"/>
              </a:ext>
            </a:extLst>
          </p:cNvPr>
          <p:cNvSpPr txBox="1"/>
          <p:nvPr/>
        </p:nvSpPr>
        <p:spPr>
          <a:xfrm>
            <a:off x="762000" y="591584"/>
            <a:ext cx="6094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Notkia</a:t>
            </a:r>
            <a:r>
              <a:rPr lang="fi-FI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numeroina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98AEF9-4E22-2E7E-26A1-C2ADC03F6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01" y="1526376"/>
            <a:ext cx="2638602" cy="40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0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BFFB8E-DB0A-C24E-8324-7D411DFA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Miksi valita </a:t>
            </a:r>
            <a:r>
              <a:rPr lang="fi-FI" dirty="0" err="1"/>
              <a:t>Notkia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BB29A3-3AFC-1F4F-B968-6FEE6F391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i-FI" sz="1300"/>
          </a:p>
          <a:p>
            <a:pPr marL="457200" lvl="0" indent="-457200">
              <a:buFont typeface="+mj-lt"/>
              <a:buAutoNum type="arabicPeriod"/>
            </a:pPr>
            <a:r>
              <a:rPr lang="fi-FI" sz="1300"/>
              <a:t>Meillä on vakuuttava lista näyttöjä onnistuneista projekteista.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1300"/>
              <a:t>Olemme tottuneet toimimaan kriittisissä ympäristöissä paineen alla esimerkiksi sairaalaprojekteissa.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1300"/>
              <a:t>Meillä on koulutetut ja sertifioidut senior-tason projektipäälliköt, jotka soveltavat oppimiaan malleja ja standardeja joustavasti asiakkaan viitekehys ja ympäristö huomioiden.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1300"/>
              <a:t>Osaamme kommunikoida monimutkaiset ICT-asiat ymmärrettävällä tavalla. IT-projekti on aina muutosprojekti, joka koskettaa ihmisiä.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1300"/>
              <a:t>Olemme </a:t>
            </a:r>
            <a:r>
              <a:rPr lang="fi-FI" sz="1300" err="1"/>
              <a:t>notkian</a:t>
            </a:r>
            <a:r>
              <a:rPr lang="fi-FI" sz="1300"/>
              <a:t> yhteistyökykyisiä ja ketteriä. Sitä todistavat yli vuosikymmenen mittaiset asiakassuhteet. Nopeimmillaan uusi projektipäällikkö on ollut hommissa asiakkaalla viikon kuluttua tarpeen ilmenemisestä.</a:t>
            </a:r>
          </a:p>
        </p:txBody>
      </p:sp>
      <p:pic>
        <p:nvPicPr>
          <p:cNvPr id="7" name="Kuva 6" descr="Kuva, joka sisältää kohteen henkilö, mies, seisominen&#10;&#10;Kuvaus luotu automaattisesti">
            <a:extLst>
              <a:ext uri="{FF2B5EF4-FFF2-40B4-BE49-F238E27FC236}">
                <a16:creationId xmlns:a16="http://schemas.microsoft.com/office/drawing/2014/main" id="{90248556-CF51-FF95-933B-6DE2AA4841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26308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90E15-9919-A743-981F-8063CBB1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A76C05-B397-FF40-A4BF-7A0E9C930CBB}" type="datetime1">
              <a:rPr lang="fi-FI" smtClean="0"/>
              <a:pPr>
                <a:spcAft>
                  <a:spcPts val="600"/>
                </a:spcAft>
              </a:pPr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E420C-21E3-3949-9B52-C94EFC0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47A5D3-E991-6F49-B25C-CC09595D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CB3072C-0380-B94F-B667-4D3595CE9006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91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CE6653A-1B00-47C0-944D-DF5CA696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Tapa </a:t>
            </a:r>
            <a:r>
              <a:rPr lang="en-US" dirty="0" err="1"/>
              <a:t>toimia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AEA954-9197-4F45-9211-3E17346D2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556" y="1644172"/>
            <a:ext cx="6203437" cy="4381782"/>
          </a:xfrm>
        </p:spPr>
        <p:txBody>
          <a:bodyPr>
            <a:normAutofit fontScale="55000" lnSpcReduction="20000"/>
          </a:bodyPr>
          <a:lstStyle/>
          <a:p>
            <a:pPr algn="l" fontAlgn="base"/>
            <a:r>
              <a:rPr lang="fi-FI" dirty="0" err="1">
                <a:solidFill>
                  <a:srgbClr val="000000"/>
                </a:solidFill>
                <a:highlight>
                  <a:srgbClr val="FFFFFF"/>
                </a:highlight>
              </a:rPr>
              <a:t>Notkia</a:t>
            </a:r>
            <a:r>
              <a:rPr lang="fi-FI" dirty="0">
                <a:solidFill>
                  <a:srgbClr val="000000"/>
                </a:solidFill>
                <a:highlight>
                  <a:srgbClr val="FFFFFF"/>
                </a:highlight>
              </a:rPr>
              <a:t> IT saavutti vuoden 2024 </a:t>
            </a:r>
            <a:r>
              <a:rPr lang="fi-FI" dirty="0">
                <a:solidFill>
                  <a:srgbClr val="000000"/>
                </a:solidFill>
                <a:highlight>
                  <a:srgbClr val="FFFFFF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Suomen Parhaat Työpaikat™ -listauksessa</a:t>
            </a:r>
            <a:r>
              <a:rPr lang="fi-FI" dirty="0">
                <a:solidFill>
                  <a:srgbClr val="000000"/>
                </a:solidFill>
                <a:highlight>
                  <a:srgbClr val="FFFFFF"/>
                </a:highlight>
              </a:rPr>
              <a:t> 1. sijan pienten yritysten sarjassa. </a:t>
            </a:r>
          </a:p>
          <a:p>
            <a:pPr algn="l" fontAlgn="base"/>
            <a:r>
              <a:rPr lang="fi-FI" sz="2400" dirty="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fi-FI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irtuaalinen yhteisöllisyys saa työntekijöiltä kiitosta. </a:t>
            </a:r>
            <a:r>
              <a:rPr lang="fi-FI" sz="2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Notkia</a:t>
            </a:r>
            <a:r>
              <a:rPr lang="fi-FI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on ollut yrityksen perustamisesta lähtien etätyöorganisaatio, jolle joustava työnteko on itsestäänselvyys. </a:t>
            </a:r>
          </a:p>
          <a:p>
            <a:pPr fontAlgn="base"/>
            <a:r>
              <a:rPr lang="fi-FI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Emme puhu pelkästä työhyvinvoinnista vaan kokonaisvaltaisesta hyvinvoinnista. Työntekijöitä arvostetaan alansa asiantuntijoina mutta myös inhimillisinä yksilöinä ja kannustamme työn ja muun elämän tasapainottamiseen.</a:t>
            </a:r>
          </a:p>
          <a:p>
            <a:pPr fontAlgn="base"/>
            <a:r>
              <a:rPr lang="fi-FI" sz="2400" dirty="0" err="1">
                <a:solidFill>
                  <a:srgbClr val="000000"/>
                </a:solidFill>
                <a:highlight>
                  <a:srgbClr val="FFFFFF"/>
                </a:highlight>
              </a:rPr>
              <a:t>Notkialla</a:t>
            </a:r>
            <a:r>
              <a:rPr lang="fi-FI" sz="2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fi-FI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voi harrastaa liikuntaa työajalla 1,5h/viikossa ja töitä saa tehdä paikkariippumattomasti. Työntekijöiden on myös aina mahdollista sopia esimerkiksi 80-prosenttisesta työajasta tai rytmittää opiskelut ja työt sujuvasti yhteen.</a:t>
            </a:r>
          </a:p>
          <a:p>
            <a:pPr fontAlgn="base"/>
            <a:r>
              <a:rPr lang="fi-FI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Osallistamme työntekijät kehitysprojekteihin, jotka usein käynnistetään henkilöstöltä tulleiden ideoiden ja kehitysehdotusten perusteella.</a:t>
            </a:r>
          </a:p>
          <a:p>
            <a:pPr fontAlgn="base"/>
            <a:r>
              <a:rPr lang="fi-FI" dirty="0">
                <a:solidFill>
                  <a:srgbClr val="000000"/>
                </a:solidFill>
                <a:highlight>
                  <a:srgbClr val="FFFFFF"/>
                </a:highlight>
              </a:rPr>
              <a:t>Haluamme pitää kaikki tietoisena siitä, miten yrityksellä menee. Järjestämme talouden ja tulevaisuuden näkymien tietoiskuja ja ajankohtaiset taloustiedot ovat aina intrassa kaikille nähtävillä. </a:t>
            </a:r>
          </a:p>
          <a:p>
            <a:pPr fontAlgn="base"/>
            <a:r>
              <a:rPr lang="fi-FI" sz="2400" b="0" i="0" dirty="0">
                <a:solidFill>
                  <a:srgbClr val="323130"/>
                </a:solidFill>
                <a:effectLst/>
                <a:highlight>
                  <a:srgbClr val="FFFFFF"/>
                </a:highlight>
              </a:rPr>
              <a:t>Arvomme korostavat sekä asiakkaiden tyytyväisyyttä, mutta myös inhimillistä yrittämistä, kokeilua, erehtymistä ja niiden kautta oppimista. Olemme toiminnassamme läpinäkyvä ja avoin sekä henkilöstön että asiakkaiden suuntaan.</a:t>
            </a:r>
            <a:endParaRPr lang="fi-FI" sz="2400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A8FE86-4FAA-FE49-860E-3C1A9D1D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A76C05-B397-FF40-A4BF-7A0E9C930CBB}" type="datetime1">
              <a:rPr lang="fi-FI" smtClean="0"/>
              <a:pPr>
                <a:spcAft>
                  <a:spcPts val="600"/>
                </a:spcAft>
              </a:pPr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970689-19D8-4645-9584-42933DF0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06ADCF-8DB1-7A43-AA11-5106C667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CB3072C-0380-B94F-B667-4D3595CE9006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7E4A29B-47BE-E696-47A3-6E89D1547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76" y="1548094"/>
            <a:ext cx="4424218" cy="41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BFFB8E-DB0A-C24E-8324-7D411DFA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Tahtotilaa, näkymiä ja haasteita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BB29A3-3AFC-1F4F-B968-6FEE6F391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>
                <a:solidFill>
                  <a:srgbClr val="323130"/>
                </a:solidFill>
                <a:highlight>
                  <a:srgbClr val="FFFFFF"/>
                </a:highlight>
              </a:rPr>
              <a:t>Tavoitteet: </a:t>
            </a:r>
          </a:p>
          <a:p>
            <a:pPr lvl="1"/>
            <a:r>
              <a:rPr lang="fi-FI" sz="1300" dirty="0">
                <a:solidFill>
                  <a:srgbClr val="323130"/>
                </a:solidFill>
                <a:highlight>
                  <a:srgbClr val="FFFFFF"/>
                </a:highlight>
              </a:rPr>
              <a:t>H</a:t>
            </a:r>
            <a:r>
              <a:rPr lang="fi-FI" sz="1300" b="0" i="0" dirty="0">
                <a:solidFill>
                  <a:srgbClr val="323130"/>
                </a:solidFill>
                <a:effectLst/>
                <a:highlight>
                  <a:srgbClr val="FFFFFF"/>
                </a:highlight>
              </a:rPr>
              <a:t>aluamme tarjota hyvän, vakaan ja pitkän työpaikan kilpailukykyisellä kompensaatiolla. Säilytämme uudistuskykymme ja tarjoamme nykyaikaisen organisaation, jossa kaikki pääsevät vaikuttamaan. Välitämme ihmisistä kokonaisvaltaisesti, tuemme työelämän ja vapaa-ajan tasapainottamista erilaisin keinoin ja eduin. </a:t>
            </a:r>
          </a:p>
          <a:p>
            <a:pPr lvl="1"/>
            <a:r>
              <a:rPr lang="fi-FI" sz="1300" dirty="0">
                <a:solidFill>
                  <a:srgbClr val="323130"/>
                </a:solidFill>
                <a:highlight>
                  <a:srgbClr val="FFFFFF"/>
                </a:highlight>
              </a:rPr>
              <a:t>Kasvatamme omaa kumppani- ja alihankintaverkostoamme jatkuvasti varmistaaksemme, että pystymme myös kysynnän kasvaessa auttamaan asiakkaitamme parhaalla mahdollisella tavalla.  </a:t>
            </a:r>
          </a:p>
          <a:p>
            <a:pPr lvl="1"/>
            <a:r>
              <a:rPr lang="fi-FI" sz="1300" dirty="0">
                <a:solidFill>
                  <a:srgbClr val="323130"/>
                </a:solidFill>
                <a:highlight>
                  <a:srgbClr val="FFFFFF"/>
                </a:highlight>
              </a:rPr>
              <a:t>Haluamme kasvaa vuosittain maltillisesti pitäen tulos positiivisena. Hoidamme taloutta järkevästi, tasapainottamalla investoinnit ja kulut.</a:t>
            </a:r>
            <a:r>
              <a:rPr lang="fi-FI" sz="1600" dirty="0">
                <a:solidFill>
                  <a:srgbClr val="323130"/>
                </a:solidFill>
                <a:highlight>
                  <a:srgbClr val="FFFFFF"/>
                </a:highlight>
              </a:rPr>
              <a:t>​ </a:t>
            </a:r>
          </a:p>
          <a:p>
            <a:r>
              <a:rPr lang="fi-FI" sz="2000" dirty="0">
                <a:solidFill>
                  <a:srgbClr val="323130"/>
                </a:solidFill>
                <a:highlight>
                  <a:srgbClr val="FFFFFF"/>
                </a:highlight>
              </a:rPr>
              <a:t>Tämän hetken haasteet:</a:t>
            </a:r>
          </a:p>
          <a:p>
            <a:pPr lvl="1"/>
            <a:r>
              <a:rPr lang="fi-FI" sz="1300" dirty="0">
                <a:solidFill>
                  <a:srgbClr val="000000"/>
                </a:solidFill>
                <a:highlight>
                  <a:srgbClr val="FFFFFF"/>
                </a:highlight>
              </a:rPr>
              <a:t>Markkinatilanne huomattavasti aiempia vuosia haastavampi. Edelliset viisi vuotta piti keskittyä rekrytointiin ja työnantajakuvan kehittämiseen – nyt fokus on selvästi siirtynyt myyntiin ja asiakashankintaan. Tekijöitä on tarjolla, mutta toimeksiantoja ei. Osa yrityksistä myös palkkaa osaajia nyt enemmän itse, kun niitä on tarjolla, konsultoinnin ostamisen sijasta.</a:t>
            </a:r>
          </a:p>
          <a:p>
            <a:pPr lvl="1"/>
            <a:r>
              <a:rPr lang="fi-FI" sz="1300" dirty="0">
                <a:solidFill>
                  <a:srgbClr val="000000"/>
                </a:solidFill>
                <a:highlight>
                  <a:srgbClr val="FFFFFF"/>
                </a:highlight>
              </a:rPr>
              <a:t>Suuri osa liikevaihdosta on viime vuosina tullut sote-sektorilta, jossa on tällä hetkellä kovat säästöpaineet ja hyvinvointialueilta ”rahat loppu” -&gt; tekijöitä jouduttu osittain jopa lomauttamaan koska projekteja ei ole tarpeeksi ja ”penkillä” ei voi kovin kauaa ketään istuttaa.</a:t>
            </a:r>
          </a:p>
          <a:p>
            <a:pPr lvl="1" fontAlgn="base">
              <a:lnSpc>
                <a:spcPct val="100000"/>
              </a:lnSpc>
            </a:pPr>
            <a:r>
              <a:rPr lang="fi-FI" sz="1300" dirty="0">
                <a:solidFill>
                  <a:srgbClr val="000000"/>
                </a:solidFill>
                <a:highlight>
                  <a:srgbClr val="FFFFFF"/>
                </a:highlight>
              </a:rPr>
              <a:t>Kilpailutuksissa kova hintapaine ja hintakilpailu, lisäksi tekeminen </a:t>
            </a:r>
            <a:r>
              <a:rPr lang="fi-FI" sz="1300" dirty="0" err="1">
                <a:solidFill>
                  <a:srgbClr val="000000"/>
                </a:solidFill>
                <a:highlight>
                  <a:srgbClr val="FFFFFF"/>
                </a:highlight>
              </a:rPr>
              <a:t>ketjuttuu</a:t>
            </a:r>
            <a:r>
              <a:rPr lang="fi-FI" sz="1300" dirty="0">
                <a:solidFill>
                  <a:srgbClr val="000000"/>
                </a:solidFill>
                <a:highlight>
                  <a:srgbClr val="FFFFFF"/>
                </a:highlight>
              </a:rPr>
              <a:t>, jolloin katteet pieniä.</a:t>
            </a:r>
          </a:p>
          <a:p>
            <a:pPr lvl="1" fontAlgn="base">
              <a:lnSpc>
                <a:spcPct val="110000"/>
              </a:lnSpc>
            </a:pPr>
            <a:r>
              <a:rPr lang="fi-FI" sz="1300" dirty="0">
                <a:solidFill>
                  <a:srgbClr val="000000"/>
                </a:solidFill>
                <a:highlight>
                  <a:srgbClr val="FFFFFF"/>
                </a:highlight>
              </a:rPr>
              <a:t>Yksityispuolen projektit keskittyvät useasti sen tyyppisiin projekteihin, joihin meillä ei ole osaamista. </a:t>
            </a:r>
            <a:r>
              <a:rPr lang="fi-FI" sz="1300" dirty="0" err="1">
                <a:solidFill>
                  <a:srgbClr val="000000"/>
                </a:solidFill>
                <a:highlight>
                  <a:srgbClr val="FFFFFF"/>
                </a:highlight>
              </a:rPr>
              <a:t>Notkian</a:t>
            </a:r>
            <a:r>
              <a:rPr lang="fi-FI" sz="1300" dirty="0">
                <a:solidFill>
                  <a:srgbClr val="000000"/>
                </a:solidFill>
                <a:highlight>
                  <a:srgbClr val="FFFFFF"/>
                </a:highlight>
              </a:rPr>
              <a:t> tunnettuus yksityispuolella huono, joten uusasiakashankinta on siellä puolella haasteellista.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90E15-9919-A743-981F-8063CBB1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6C05-B397-FF40-A4BF-7A0E9C930CBB}" type="datetime1">
              <a:rPr lang="fi-FI" smtClean="0"/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E420C-21E3-3949-9B52-C94EFC0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47A5D3-E991-6F49-B25C-CC09595D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072C-0380-B94F-B667-4D3595CE900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414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BFFB8E-DB0A-C24E-8324-7D411DFA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Kisavisa</a:t>
            </a:r>
          </a:p>
        </p:txBody>
      </p:sp>
      <p:pic>
        <p:nvPicPr>
          <p:cNvPr id="8" name="Kuva 7" descr="Kuva, joka sisältää kohteen vaate, henkilö, Ihmisen kasvot, sisä-&#10;&#10;Kuvaus luotu automaattisesti">
            <a:extLst>
              <a:ext uri="{FF2B5EF4-FFF2-40B4-BE49-F238E27FC236}">
                <a16:creationId xmlns:a16="http://schemas.microsoft.com/office/drawing/2014/main" id="{5874B2F2-A494-037B-D7DA-5661596D2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0" r="13993" b="-1"/>
          <a:stretch/>
        </p:blipFill>
        <p:spPr>
          <a:xfrm>
            <a:off x="838200" y="1825625"/>
            <a:ext cx="4563007" cy="3831864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BB29A3-3AFC-1F4F-B968-6FEE6F391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2789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dirty="0">
                <a:highlight>
                  <a:srgbClr val="FFFFFF"/>
                </a:highlight>
              </a:rPr>
              <a:t>Kuinka monta laskutettavaa tuntia olemme kirjanneet tuntijärjestelmäämme kuluvalla tilikaudella (1.6.2023 – 31.5.2024)?</a:t>
            </a:r>
          </a:p>
          <a:p>
            <a:r>
              <a:rPr lang="fi-FI" dirty="0">
                <a:highlight>
                  <a:srgbClr val="FFFFFF"/>
                </a:highlight>
              </a:rPr>
              <a:t>Lähimmäksi arvanneelle </a:t>
            </a:r>
            <a:r>
              <a:rPr lang="fi-FI" dirty="0" err="1">
                <a:highlight>
                  <a:srgbClr val="FFFFFF"/>
                </a:highlight>
              </a:rPr>
              <a:t>Notkia</a:t>
            </a:r>
            <a:r>
              <a:rPr lang="fi-FI" dirty="0">
                <a:highlight>
                  <a:srgbClr val="FFFFFF"/>
                </a:highlight>
              </a:rPr>
              <a:t>-aiheinen palkinto</a:t>
            </a:r>
          </a:p>
          <a:p>
            <a:endParaRPr lang="fi-FI" dirty="0">
              <a:highlight>
                <a:srgbClr val="FFFFFF"/>
              </a:highlight>
            </a:endParaRPr>
          </a:p>
          <a:p>
            <a:endParaRPr lang="fi-FI" dirty="0">
              <a:highlight>
                <a:srgbClr val="FFFFFF"/>
              </a:highlight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90E15-9919-A743-981F-8063CBB1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A76C05-B397-FF40-A4BF-7A0E9C930CBB}" type="datetime1">
              <a:rPr lang="fi-FI" smtClean="0"/>
              <a:pPr>
                <a:spcAft>
                  <a:spcPts val="600"/>
                </a:spcAft>
              </a:pPr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E420C-21E3-3949-9B52-C94EFC0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47A5D3-E991-6F49-B25C-CC09595D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CB3072C-0380-B94F-B667-4D3595CE9006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48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BFFB8E-DB0A-C24E-8324-7D411DFA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90E15-9919-A743-981F-8063CBB1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6C05-B397-FF40-A4BF-7A0E9C930CBB}" type="datetime1">
              <a:rPr lang="fi-FI" smtClean="0"/>
              <a:t>15.5.2024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E420C-21E3-3949-9B52-C94EFC01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47A5D3-E991-6F49-B25C-CC09595D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072C-0380-B94F-B667-4D3595CE9006}" type="slidenum">
              <a:rPr lang="fi-FI" smtClean="0"/>
              <a:t>8</a:t>
            </a:fld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3FCDF5C-F90A-6240-10C4-73DB97287D9F}"/>
              </a:ext>
            </a:extLst>
          </p:cNvPr>
          <p:cNvSpPr txBox="1"/>
          <p:nvPr/>
        </p:nvSpPr>
        <p:spPr>
          <a:xfrm>
            <a:off x="1027990" y="1641376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/>
              </a:rPr>
              <a:t>www.notkiait.fi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90F907C-4BCA-EF15-4266-06F97115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23" y="2226119"/>
            <a:ext cx="2203563" cy="2775093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5BB82BF1-4F1F-6844-0649-038B440B3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674" y="2222397"/>
            <a:ext cx="2145589" cy="2778815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1D67D13B-0335-0A0A-3F09-479C92609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036" y="5108268"/>
            <a:ext cx="1374439" cy="369332"/>
          </a:xfrm>
          <a:prstGeom prst="rect">
            <a:avLst/>
          </a:prstGeom>
          <a:solidFill>
            <a:srgbClr val="F0F5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dirty="0">
                <a:solidFill>
                  <a:srgbClr val="05A3D1"/>
                </a:solidFill>
                <a:latin typeface="Signika-Light"/>
                <a:hlinkClick r:id="rId5"/>
              </a:rPr>
              <a:t>tiina.ratto@notkiait.fi</a:t>
            </a:r>
            <a:br>
              <a:rPr lang="fi-FI" altLang="fi-FI" sz="800" dirty="0"/>
            </a:br>
            <a:r>
              <a:rPr lang="fi-FI" altLang="fi-FI" sz="1200" dirty="0">
                <a:solidFill>
                  <a:srgbClr val="05A3D1"/>
                </a:solidFill>
                <a:latin typeface="Signika-Light"/>
                <a:hlinkClick r:id="rId6"/>
              </a:rPr>
              <a:t>+358 50 486 7917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hlinkClick r:id="rId7"/>
            <a:extLst>
              <a:ext uri="{FF2B5EF4-FFF2-40B4-BE49-F238E27FC236}">
                <a16:creationId xmlns:a16="http://schemas.microsoft.com/office/drawing/2014/main" id="{E68BEAEE-AE01-5824-15AA-88EFC62D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70" y="5080362"/>
            <a:ext cx="438151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856ECB3-5211-6D19-1A09-3DD30770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104" y="5149181"/>
            <a:ext cx="1948070" cy="369332"/>
          </a:xfrm>
          <a:prstGeom prst="rect">
            <a:avLst/>
          </a:prstGeom>
          <a:solidFill>
            <a:srgbClr val="F0F5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dirty="0">
                <a:solidFill>
                  <a:srgbClr val="05A3D1"/>
                </a:solidFill>
                <a:latin typeface="Signika-Light"/>
                <a:hlinkClick r:id="rId9"/>
              </a:rPr>
              <a:t>jarkko.rintaluoma@notkiait.fi</a:t>
            </a:r>
            <a:br>
              <a:rPr lang="fi-FI" altLang="fi-FI" sz="800" dirty="0"/>
            </a:br>
            <a:r>
              <a:rPr lang="fi-FI" altLang="fi-FI" sz="1200" dirty="0">
                <a:solidFill>
                  <a:srgbClr val="05A3D1"/>
                </a:solidFill>
                <a:latin typeface="Signika-Light"/>
                <a:hlinkClick r:id="rId10"/>
              </a:rPr>
              <a:t>+ 358 50 5292127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hlinkClick r:id="rId11"/>
            <a:extLst>
              <a:ext uri="{FF2B5EF4-FFF2-40B4-BE49-F238E27FC236}">
                <a16:creationId xmlns:a16="http://schemas.microsoft.com/office/drawing/2014/main" id="{A4DABF49-980F-E468-5E7E-FADF6BCE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8" y="5108268"/>
            <a:ext cx="438151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2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BC781-54E9-524E-A4C2-9557F18F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6263"/>
            <a:ext cx="9857984" cy="498598"/>
          </a:xfrm>
        </p:spPr>
        <p:txBody>
          <a:bodyPr>
            <a:normAutofit fontScale="90000"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fi-FI" dirty="0">
                <a:latin typeface="+mj-lt"/>
              </a:rPr>
              <a:t>Asiakkaitamme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AB558F-419D-C749-A207-36E51F4E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www.notkiait.fi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AFF5AD-B2E2-1442-A798-1E350FD7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3072C-0380-B94F-B667-4D3595CE9006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A3CEC36-36A4-04C6-1E8B-62FE5059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76" y="1802655"/>
            <a:ext cx="967544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u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3D1"/>
      </a:accent1>
      <a:accent2>
        <a:srgbClr val="EE871F"/>
      </a:accent2>
      <a:accent3>
        <a:srgbClr val="999999"/>
      </a:accent3>
      <a:accent4>
        <a:srgbClr val="FFC000"/>
      </a:accent4>
      <a:accent5>
        <a:srgbClr val="3C80D5"/>
      </a:accent5>
      <a:accent6>
        <a:srgbClr val="70AD47"/>
      </a:accent6>
      <a:hlink>
        <a:srgbClr val="00A3D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tkiaIT-powerpoint-2021" id="{716E80A6-C041-C440-B0CC-FB0BA4912BD1}" vid="{0474FE70-6275-A84C-A5F1-98CB7AC21A3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uvaus xmlns="65d6f17b-3289-4e66-82db-c34b46665158">aa</Kuvaus>
    <TaxCatchAll xmlns="65f1ee72-6947-476c-b277-6f2822ae8c53" xsi:nil="true"/>
    <lcf76f155ced4ddcb4097134ff3c332f xmlns="65d6f17b-3289-4e66-82db-c34b4666515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0B1E1432FCC4A8FFA6115F4872743" ma:contentTypeVersion="18" ma:contentTypeDescription="Create a new document." ma:contentTypeScope="" ma:versionID="600b2fc00d5c7cb586324820536cf393">
  <xsd:schema xmlns:xsd="http://www.w3.org/2001/XMLSchema" xmlns:xs="http://www.w3.org/2001/XMLSchema" xmlns:p="http://schemas.microsoft.com/office/2006/metadata/properties" xmlns:ns2="65d6f17b-3289-4e66-82db-c34b46665158" xmlns:ns3="65f1ee72-6947-476c-b277-6f2822ae8c53" targetNamespace="http://schemas.microsoft.com/office/2006/metadata/properties" ma:root="true" ma:fieldsID="c3452954bd09acf93afcad4c8ce7a17e" ns2:_="" ns3:_="">
    <xsd:import namespace="65d6f17b-3289-4e66-82db-c34b46665158"/>
    <xsd:import namespace="65f1ee72-6947-476c-b277-6f2822ae8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Kuvau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6f17b-3289-4e66-82db-c34b466651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Kuvaus" ma:index="17" nillable="true" ma:displayName="Kuvaus" ma:default="aa" ma:description="Tietoa tiedostosta tai kansiosta" ma:format="Dropdown" ma:internalName="Kuvaus">
      <xsd:simpleType>
        <xsd:restriction base="dms:Text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c9e8c44-8db4-4853-b8df-4d8b1a018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1ee72-6947-476c-b277-6f2822ae8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c52c325-415d-400f-8b4e-e3fcdfd656b9}" ma:internalName="TaxCatchAll" ma:showField="CatchAllData" ma:web="65f1ee72-6947-476c-b277-6f2822ae8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BDFBCD-4AB9-45A7-B5BD-1D0CAE6C3B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32CC77-B1B8-4647-A0ED-078FF09D14F6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65d6f17b-3289-4e66-82db-c34b46665158"/>
    <ds:schemaRef ds:uri="http://purl.org/dc/elements/1.1/"/>
    <ds:schemaRef ds:uri="http://schemas.openxmlformats.org/package/2006/metadata/core-properties"/>
    <ds:schemaRef ds:uri="65f1ee72-6947-476c-b277-6f2822ae8c5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4318CE-95C8-4467-A4C4-047855F58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6f17b-3289-4e66-82db-c34b46665158"/>
    <ds:schemaRef ds:uri="65f1ee72-6947-476c-b277-6f2822ae8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NotkiaIT-powerpoint-2021 (1)</Template>
  <TotalTime>104</TotalTime>
  <Words>799</Words>
  <Application>Microsoft Office PowerPoint</Application>
  <PresentationFormat>Laajakuva</PresentationFormat>
  <Paragraphs>88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Signika-Light</vt:lpstr>
      <vt:lpstr>Office-teema</vt:lpstr>
      <vt:lpstr>Notkia IT</vt:lpstr>
      <vt:lpstr>Notkia IT – projektit maaliin!</vt:lpstr>
      <vt:lpstr>PowerPoint-esitys</vt:lpstr>
      <vt:lpstr>Miksi valita Notkia?</vt:lpstr>
      <vt:lpstr>Tapa toimia</vt:lpstr>
      <vt:lpstr>Tahtotilaa, näkymiä ja haasteita</vt:lpstr>
      <vt:lpstr>Kisavisa</vt:lpstr>
      <vt:lpstr>Yhteystiedot</vt:lpstr>
      <vt:lpstr>Asiakkaitamme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Notkia IT</dc:title>
  <dc:creator>Tiina Rättö</dc:creator>
  <cp:lastModifiedBy>Tiina Rättö</cp:lastModifiedBy>
  <cp:revision>3</cp:revision>
  <dcterms:created xsi:type="dcterms:W3CDTF">2024-05-15T15:41:36Z</dcterms:created>
  <dcterms:modified xsi:type="dcterms:W3CDTF">2024-05-15T17:26:18Z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0x0101001560B1E1432FCC4A8FFA6115F4872743</vt:lpwstr>
  </property>
</Properties>
</file>